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94660"/>
  </p:normalViewPr>
  <p:slideViewPr>
    <p:cSldViewPr>
      <p:cViewPr varScale="1">
        <p:scale>
          <a:sx n="68" d="100"/>
          <a:sy n="68" d="100"/>
        </p:scale>
        <p:origin x="-141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D895ED2D-7C34-461F-926E-1C4028B538AC}" type="datetimeFigureOut">
              <a:rPr lang="pl-PL" smtClean="0"/>
              <a:t>2020-05-04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8A37910-243B-4773-9ABC-9A422E67049C}"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895ED2D-7C34-461F-926E-1C4028B538AC}" type="datetimeFigureOut">
              <a:rPr lang="pl-PL" smtClean="0"/>
              <a:t>2020-05-04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8A37910-243B-4773-9ABC-9A422E67049C}"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895ED2D-7C34-461F-926E-1C4028B538AC}" type="datetimeFigureOut">
              <a:rPr lang="pl-PL" smtClean="0"/>
              <a:t>2020-05-04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8A37910-243B-4773-9ABC-9A422E67049C}"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895ED2D-7C34-461F-926E-1C4028B538AC}" type="datetimeFigureOut">
              <a:rPr lang="pl-PL" smtClean="0"/>
              <a:t>2020-05-04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8A37910-243B-4773-9ABC-9A422E67049C}"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D895ED2D-7C34-461F-926E-1C4028B538AC}" type="datetimeFigureOut">
              <a:rPr lang="pl-PL" smtClean="0"/>
              <a:t>2020-05-04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8A37910-243B-4773-9ABC-9A422E67049C}"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D895ED2D-7C34-461F-926E-1C4028B538AC}" type="datetimeFigureOut">
              <a:rPr lang="pl-PL" smtClean="0"/>
              <a:t>2020-05-04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8A37910-243B-4773-9ABC-9A422E67049C}"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D895ED2D-7C34-461F-926E-1C4028B538AC}" type="datetimeFigureOut">
              <a:rPr lang="pl-PL" smtClean="0"/>
              <a:t>2020-05-04</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68A37910-243B-4773-9ABC-9A422E67049C}"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D895ED2D-7C34-461F-926E-1C4028B538AC}" type="datetimeFigureOut">
              <a:rPr lang="pl-PL" smtClean="0"/>
              <a:t>2020-05-04</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68A37910-243B-4773-9ABC-9A422E67049C}"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895ED2D-7C34-461F-926E-1C4028B538AC}" type="datetimeFigureOut">
              <a:rPr lang="pl-PL" smtClean="0"/>
              <a:t>2020-05-04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68A37910-243B-4773-9ABC-9A422E67049C}"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895ED2D-7C34-461F-926E-1C4028B538AC}" type="datetimeFigureOut">
              <a:rPr lang="pl-PL" smtClean="0"/>
              <a:t>2020-05-04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8A37910-243B-4773-9ABC-9A422E67049C}"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895ED2D-7C34-461F-926E-1C4028B538AC}" type="datetimeFigureOut">
              <a:rPr lang="pl-PL" smtClean="0"/>
              <a:t>2020-05-04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8A37910-243B-4773-9ABC-9A422E67049C}"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95ED2D-7C34-461F-926E-1C4028B538AC}" type="datetimeFigureOut">
              <a:rPr lang="pl-PL" smtClean="0"/>
              <a:t>2020-05-04</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37910-243B-4773-9ABC-9A422E67049C}"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DROWA ŻYWNOŚĆ | Targi na zdrowie! ○ 18 października 2020"/>
          <p:cNvPicPr>
            <a:picLocks noChangeAspect="1" noChangeArrowheads="1"/>
          </p:cNvPicPr>
          <p:nvPr/>
        </p:nvPicPr>
        <p:blipFill>
          <a:blip r:embed="rId2" cstate="print"/>
          <a:srcRect/>
          <a:stretch>
            <a:fillRect/>
          </a:stretch>
        </p:blipFill>
        <p:spPr bwMode="auto">
          <a:xfrm>
            <a:off x="-828600" y="0"/>
            <a:ext cx="10986874" cy="7317432"/>
          </a:xfrm>
          <a:prstGeom prst="rect">
            <a:avLst/>
          </a:prstGeom>
          <a:noFill/>
        </p:spPr>
      </p:pic>
      <p:sp>
        <p:nvSpPr>
          <p:cNvPr id="2" name="Tytuł 1"/>
          <p:cNvSpPr>
            <a:spLocks noGrp="1"/>
          </p:cNvSpPr>
          <p:nvPr>
            <p:ph type="ctrTitle"/>
          </p:nvPr>
        </p:nvSpPr>
        <p:spPr>
          <a:xfrm>
            <a:off x="539552" y="2780928"/>
            <a:ext cx="9289032" cy="2232248"/>
          </a:xfrm>
        </p:spPr>
        <p:txBody>
          <a:bodyPr>
            <a:noAutofit/>
          </a:bodyPr>
          <a:lstStyle/>
          <a:p>
            <a:r>
              <a:rPr lang="pl-PL" sz="8000" b="1" dirty="0" smtClean="0"/>
              <a:t>ZDROWE ODŻYWIANIE</a:t>
            </a:r>
            <a:endParaRPr lang="pl-PL" sz="8000" b="1" dirty="0"/>
          </a:p>
        </p:txBody>
      </p:sp>
      <p:sp>
        <p:nvSpPr>
          <p:cNvPr id="3" name="Podtytuł 2"/>
          <p:cNvSpPr>
            <a:spLocks noGrp="1"/>
          </p:cNvSpPr>
          <p:nvPr>
            <p:ph type="subTitle" idx="1"/>
          </p:nvPr>
        </p:nvSpPr>
        <p:spPr/>
        <p:txBody>
          <a:bodyPr/>
          <a:lstStyle/>
          <a:p>
            <a:endParaRPr lang="pl-P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Kolacja</a:t>
            </a:r>
            <a:endParaRPr lang="pl-PL" b="1" dirty="0"/>
          </a:p>
        </p:txBody>
      </p:sp>
      <p:sp>
        <p:nvSpPr>
          <p:cNvPr id="3" name="Symbol zastępczy zawartości 2"/>
          <p:cNvSpPr>
            <a:spLocks noGrp="1"/>
          </p:cNvSpPr>
          <p:nvPr>
            <p:ph idx="1"/>
          </p:nvPr>
        </p:nvSpPr>
        <p:spPr>
          <a:xfrm>
            <a:off x="457200" y="1600201"/>
            <a:ext cx="8229600" cy="1900808"/>
          </a:xfrm>
        </p:spPr>
        <p:txBody>
          <a:bodyPr>
            <a:normAutofit/>
          </a:bodyPr>
          <a:lstStyle/>
          <a:p>
            <a:pPr algn="ctr">
              <a:buNone/>
            </a:pPr>
            <a:r>
              <a:rPr lang="pl-PL" sz="2800" dirty="0"/>
              <a:t>Ostatni posiłek powinien być spożyty co najmniej </a:t>
            </a:r>
            <a:r>
              <a:rPr lang="pl-PL" sz="2800" dirty="0" smtClean="0"/>
              <a:t>                    2 </a:t>
            </a:r>
            <a:r>
              <a:rPr lang="pl-PL" sz="2800" dirty="0"/>
              <a:t>godziny przed snem. Zapobiega się w ten sposób trudnościom z zasypianiem spowodowanym intensywną pracą przewodu pokarmowego.</a:t>
            </a:r>
          </a:p>
        </p:txBody>
      </p:sp>
      <p:pic>
        <p:nvPicPr>
          <p:cNvPr id="23554" name="Picture 2" descr="Zdrowa kolacja – o czym musisz pamiętać? - Fitwatch"/>
          <p:cNvPicPr>
            <a:picLocks noChangeAspect="1" noChangeArrowheads="1"/>
          </p:cNvPicPr>
          <p:nvPr/>
        </p:nvPicPr>
        <p:blipFill>
          <a:blip r:embed="rId2" cstate="print"/>
          <a:srcRect/>
          <a:stretch>
            <a:fillRect/>
          </a:stretch>
        </p:blipFill>
        <p:spPr bwMode="auto">
          <a:xfrm>
            <a:off x="2915816" y="3789040"/>
            <a:ext cx="3497717" cy="231914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Kilka ważnych zasad</a:t>
            </a:r>
            <a:endParaRPr lang="pl-PL" b="1" dirty="0"/>
          </a:p>
        </p:txBody>
      </p:sp>
      <p:sp>
        <p:nvSpPr>
          <p:cNvPr id="3" name="Symbol zastępczy zawartości 2"/>
          <p:cNvSpPr>
            <a:spLocks noGrp="1"/>
          </p:cNvSpPr>
          <p:nvPr>
            <p:ph idx="1"/>
          </p:nvPr>
        </p:nvSpPr>
        <p:spPr/>
        <p:txBody>
          <a:bodyPr>
            <a:normAutofit/>
          </a:bodyPr>
          <a:lstStyle/>
          <a:p>
            <a:r>
              <a:rPr lang="pl-PL" sz="2400" dirty="0" smtClean="0"/>
              <a:t>Przerwa </a:t>
            </a:r>
            <a:r>
              <a:rPr lang="pl-PL" sz="2400" dirty="0"/>
              <a:t>między posiłkami nie powinna być dłuższa niż 3-4 godziny</a:t>
            </a:r>
            <a:r>
              <a:rPr lang="pl-PL" sz="2400" dirty="0" smtClean="0"/>
              <a:t>.</a:t>
            </a:r>
          </a:p>
          <a:p>
            <a:pPr>
              <a:buNone/>
            </a:pPr>
            <a:endParaRPr lang="pl-PL" sz="2400" dirty="0" smtClean="0"/>
          </a:p>
          <a:p>
            <a:r>
              <a:rPr lang="pl-PL" sz="2400" dirty="0" smtClean="0"/>
              <a:t>Ważne </a:t>
            </a:r>
            <a:r>
              <a:rPr lang="pl-PL" sz="2400" dirty="0"/>
              <a:t>jest śniadanie, powinniśmy je zjeść najpóźniej </a:t>
            </a:r>
            <a:r>
              <a:rPr lang="pl-PL" sz="2400" dirty="0" smtClean="0"/>
              <a:t>                      o </a:t>
            </a:r>
            <a:r>
              <a:rPr lang="pl-PL" sz="2400" dirty="0"/>
              <a:t>9 </a:t>
            </a:r>
            <a:r>
              <a:rPr lang="pl-PL" sz="2400" dirty="0" smtClean="0"/>
              <a:t>rano</a:t>
            </a:r>
            <a:r>
              <a:rPr lang="pl-PL" sz="2400" dirty="0"/>
              <a:t>, powinno być najbardziej </a:t>
            </a:r>
            <a:r>
              <a:rPr lang="pl-PL" sz="2400" dirty="0" smtClean="0"/>
              <a:t>wartościowe</a:t>
            </a:r>
          </a:p>
          <a:p>
            <a:pPr>
              <a:buNone/>
            </a:pPr>
            <a:endParaRPr lang="pl-PL" sz="2400" dirty="0" smtClean="0"/>
          </a:p>
          <a:p>
            <a:r>
              <a:rPr lang="pl-PL" sz="2400" dirty="0"/>
              <a:t>Zamiast chipsów należy </a:t>
            </a:r>
            <a:r>
              <a:rPr lang="pl-PL" sz="2400" b="1" dirty="0"/>
              <a:t>zjeść, owoc, warzywo,  podjadać </a:t>
            </a:r>
            <a:r>
              <a:rPr lang="pl-PL" sz="2400" b="1" dirty="0" smtClean="0"/>
              <a:t>ziarna </a:t>
            </a:r>
            <a:r>
              <a:rPr lang="pl-PL" sz="2400" dirty="0" smtClean="0"/>
              <a:t>(</a:t>
            </a:r>
            <a:r>
              <a:rPr lang="pl-PL" sz="2400" dirty="0"/>
              <a:t>nie są kaloryczne  ale dają energię ),</a:t>
            </a:r>
            <a:r>
              <a:rPr lang="pl-PL" sz="2400" b="1" dirty="0"/>
              <a:t> żuć owoce suszone i bakalie</a:t>
            </a:r>
            <a:r>
              <a:rPr lang="pl-PL" sz="2400" dirty="0"/>
              <a:t> </a:t>
            </a:r>
            <a:r>
              <a:rPr lang="pl-PL" sz="2400" dirty="0" smtClean="0"/>
              <a:t>(zawierają cukier)</a:t>
            </a:r>
            <a:r>
              <a:rPr lang="pl-PL" sz="2400" dirty="0"/>
              <a:t> </a:t>
            </a:r>
            <a:r>
              <a:rPr lang="pl-PL" sz="2400" b="1" dirty="0"/>
              <a:t>lub  gorzką czekoladę, </a:t>
            </a:r>
            <a:r>
              <a:rPr lang="pl-PL" sz="2400" dirty="0"/>
              <a:t>jeżeli musi to być </a:t>
            </a:r>
            <a:r>
              <a:rPr lang="pl-PL" sz="2400" dirty="0" smtClean="0"/>
              <a:t>mleczna, niech </a:t>
            </a:r>
            <a:r>
              <a:rPr lang="pl-PL" sz="2400" dirty="0"/>
              <a:t>będzie z orzechami i bakaliami. </a:t>
            </a:r>
            <a:endParaRPr lang="pl-PL" sz="2400" dirty="0" smtClean="0"/>
          </a:p>
          <a:p>
            <a:endParaRPr lang="pl-PL" sz="24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ww.edukator.pl/eduv2/system/application/modules/presentation/data/sheets_png/sheet_8483_71230_zoom.png?rand=0.6311945244133275"/>
          <p:cNvPicPr>
            <a:picLocks noChangeAspect="1" noChangeArrowheads="1"/>
          </p:cNvPicPr>
          <p:nvPr/>
        </p:nvPicPr>
        <p:blipFill>
          <a:blip r:embed="rId2" cstate="print"/>
          <a:srcRect/>
          <a:stretch>
            <a:fillRect/>
          </a:stretch>
        </p:blipFill>
        <p:spPr bwMode="auto">
          <a:xfrm>
            <a:off x="1331640" y="1340768"/>
            <a:ext cx="6264696" cy="4872542"/>
          </a:xfrm>
          <a:prstGeom prst="rect">
            <a:avLst/>
          </a:prstGeom>
          <a:noFill/>
        </p:spPr>
      </p:pic>
      <p:sp>
        <p:nvSpPr>
          <p:cNvPr id="2" name="Tytuł 1"/>
          <p:cNvSpPr>
            <a:spLocks noGrp="1"/>
          </p:cNvSpPr>
          <p:nvPr>
            <p:ph type="title"/>
          </p:nvPr>
        </p:nvSpPr>
        <p:spPr>
          <a:xfrm>
            <a:off x="323528" y="188640"/>
            <a:ext cx="8229600" cy="1143000"/>
          </a:xfrm>
        </p:spPr>
        <p:txBody>
          <a:bodyPr/>
          <a:lstStyle/>
          <a:p>
            <a:r>
              <a:rPr lang="pl-PL" b="1" dirty="0" smtClean="0"/>
              <a:t>PIRAMIDA  ŻYWIENIA</a:t>
            </a:r>
            <a:endParaRPr lang="pl-PL"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DUŻO  WODY</a:t>
            </a:r>
            <a:endParaRPr lang="pl-PL" b="1" dirty="0"/>
          </a:p>
        </p:txBody>
      </p:sp>
      <p:sp>
        <p:nvSpPr>
          <p:cNvPr id="3" name="Symbol zastępczy zawartości 2"/>
          <p:cNvSpPr>
            <a:spLocks noGrp="1"/>
          </p:cNvSpPr>
          <p:nvPr>
            <p:ph idx="1"/>
          </p:nvPr>
        </p:nvSpPr>
        <p:spPr>
          <a:xfrm>
            <a:off x="467544" y="1196752"/>
            <a:ext cx="8229600" cy="1612776"/>
          </a:xfrm>
        </p:spPr>
        <p:txBody>
          <a:bodyPr/>
          <a:lstStyle/>
          <a:p>
            <a:pPr algn="ctr">
              <a:buNone/>
            </a:pPr>
            <a:r>
              <a:rPr lang="pl-PL" dirty="0" smtClean="0"/>
              <a:t>	</a:t>
            </a:r>
            <a:r>
              <a:rPr lang="pl-PL" sz="2400" dirty="0" smtClean="0"/>
              <a:t>Codziennie </a:t>
            </a:r>
            <a:r>
              <a:rPr lang="pl-PL" sz="2400" dirty="0"/>
              <a:t>powinno się wypijać co najmniej </a:t>
            </a:r>
            <a:r>
              <a:rPr lang="pl-PL" sz="2400" dirty="0" smtClean="0"/>
              <a:t>2 litry </a:t>
            </a:r>
            <a:r>
              <a:rPr lang="pl-PL" sz="2400" dirty="0"/>
              <a:t>płynów. Najlepiej nadają się: woda mineralna, herbaty ziołowe i niesłodzone soki owocowe.</a:t>
            </a:r>
          </a:p>
        </p:txBody>
      </p:sp>
      <p:pic>
        <p:nvPicPr>
          <p:cNvPr id="15362" name="Picture 2" descr="Woda alkaliczna – czym jest i kto powinien ją pić? - Allegro.pl"/>
          <p:cNvPicPr>
            <a:picLocks noChangeAspect="1" noChangeArrowheads="1"/>
          </p:cNvPicPr>
          <p:nvPr/>
        </p:nvPicPr>
        <p:blipFill>
          <a:blip r:embed="rId2" cstate="print"/>
          <a:srcRect/>
          <a:stretch>
            <a:fillRect/>
          </a:stretch>
        </p:blipFill>
        <p:spPr bwMode="auto">
          <a:xfrm>
            <a:off x="1475656" y="2852936"/>
            <a:ext cx="6408712" cy="361003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Redukcja ilości spożywanych tłuszczy</a:t>
            </a:r>
            <a:endParaRPr lang="pl-PL" dirty="0"/>
          </a:p>
        </p:txBody>
      </p:sp>
      <p:sp>
        <p:nvSpPr>
          <p:cNvPr id="3" name="Symbol zastępczy zawartości 2"/>
          <p:cNvSpPr>
            <a:spLocks noGrp="1"/>
          </p:cNvSpPr>
          <p:nvPr>
            <p:ph idx="1"/>
          </p:nvPr>
        </p:nvSpPr>
        <p:spPr>
          <a:xfrm>
            <a:off x="457200" y="1600201"/>
            <a:ext cx="8229600" cy="1972816"/>
          </a:xfrm>
        </p:spPr>
        <p:txBody>
          <a:bodyPr>
            <a:normAutofit/>
          </a:bodyPr>
          <a:lstStyle/>
          <a:p>
            <a:pPr algn="ctr">
              <a:buNone/>
            </a:pPr>
            <a:r>
              <a:rPr lang="pl-PL" sz="2400" dirty="0" smtClean="0"/>
              <a:t>	Zaleca </a:t>
            </a:r>
            <a:r>
              <a:rPr lang="pl-PL" sz="2400" dirty="0"/>
              <a:t>się zmniejszenie ilości spożywanych tłuszczy. Dziennie nie powinno się przekraczać granicy 60 gram tłuszczy. Wskazane jest spożywanie nisko tłuszczowych produktów, takich jak n. p. chude mięsa i ryby, ziemniaki, ryż, makaron, warzywa i owoce</a:t>
            </a:r>
            <a:r>
              <a:rPr lang="pl-PL" sz="2400" dirty="0" smtClean="0"/>
              <a:t>.</a:t>
            </a:r>
          </a:p>
          <a:p>
            <a:pPr>
              <a:buNone/>
            </a:pPr>
            <a:endParaRPr lang="pl-PL" sz="2400" dirty="0"/>
          </a:p>
          <a:p>
            <a:pPr>
              <a:buNone/>
            </a:pPr>
            <a:endParaRPr lang="pl-PL" sz="2400" dirty="0"/>
          </a:p>
        </p:txBody>
      </p:sp>
      <p:pic>
        <p:nvPicPr>
          <p:cNvPr id="16386" name="Picture 2" descr="Ryż – który gatunek najlepszy na ładną figurę? — Krok do Zdrowia"/>
          <p:cNvPicPr>
            <a:picLocks noChangeAspect="1" noChangeArrowheads="1"/>
          </p:cNvPicPr>
          <p:nvPr/>
        </p:nvPicPr>
        <p:blipFill>
          <a:blip r:embed="rId2" cstate="print"/>
          <a:srcRect/>
          <a:stretch>
            <a:fillRect/>
          </a:stretch>
        </p:blipFill>
        <p:spPr bwMode="auto">
          <a:xfrm>
            <a:off x="2123728" y="3573016"/>
            <a:ext cx="5148064" cy="293954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Dużo warzyw i owoców</a:t>
            </a:r>
            <a:endParaRPr lang="pl-PL" dirty="0"/>
          </a:p>
        </p:txBody>
      </p:sp>
      <p:sp>
        <p:nvSpPr>
          <p:cNvPr id="3" name="Symbol zastępczy zawartości 2"/>
          <p:cNvSpPr>
            <a:spLocks noGrp="1"/>
          </p:cNvSpPr>
          <p:nvPr>
            <p:ph idx="1"/>
          </p:nvPr>
        </p:nvSpPr>
        <p:spPr>
          <a:xfrm>
            <a:off x="457200" y="1600201"/>
            <a:ext cx="8229600" cy="1828800"/>
          </a:xfrm>
        </p:spPr>
        <p:txBody>
          <a:bodyPr>
            <a:normAutofit fontScale="85000" lnSpcReduction="20000"/>
          </a:bodyPr>
          <a:lstStyle/>
          <a:p>
            <a:pPr algn="ctr">
              <a:buNone/>
            </a:pPr>
            <a:r>
              <a:rPr lang="pl-PL" dirty="0"/>
              <a:t>Spożywanie 5 porcji warzyw lub owoców rozłożonych w ciągu dnia jest jak najbardziej wskazane. W ten sposób organizm zostaje zaopatrywany w cenne </a:t>
            </a:r>
            <a:r>
              <a:rPr lang="pl-PL" dirty="0" smtClean="0"/>
              <a:t>witaminy                    </a:t>
            </a:r>
            <a:r>
              <a:rPr lang="pl-PL" dirty="0"/>
              <a:t>i substancje mineralne oraz wspomagające zdrowie drugorzędne substancje roślinne.  </a:t>
            </a:r>
          </a:p>
        </p:txBody>
      </p:sp>
      <p:pic>
        <p:nvPicPr>
          <p:cNvPr id="17410" name="Picture 2" descr="Warzywa i owoce poprawiają samopoczucie. Liczy się każda porcja"/>
          <p:cNvPicPr>
            <a:picLocks noChangeAspect="1" noChangeArrowheads="1"/>
          </p:cNvPicPr>
          <p:nvPr/>
        </p:nvPicPr>
        <p:blipFill>
          <a:blip r:embed="rId2" cstate="print"/>
          <a:srcRect/>
          <a:stretch>
            <a:fillRect/>
          </a:stretch>
        </p:blipFill>
        <p:spPr bwMode="auto">
          <a:xfrm>
            <a:off x="2123728" y="3573016"/>
            <a:ext cx="5201260" cy="292494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Ryby raz w tygodniu</a:t>
            </a:r>
            <a:endParaRPr lang="pl-PL" dirty="0"/>
          </a:p>
        </p:txBody>
      </p:sp>
      <p:sp>
        <p:nvSpPr>
          <p:cNvPr id="3" name="Symbol zastępczy zawartości 2"/>
          <p:cNvSpPr>
            <a:spLocks noGrp="1"/>
          </p:cNvSpPr>
          <p:nvPr>
            <p:ph idx="1"/>
          </p:nvPr>
        </p:nvSpPr>
        <p:spPr>
          <a:xfrm>
            <a:off x="457200" y="1600201"/>
            <a:ext cx="8229600" cy="2476872"/>
          </a:xfrm>
        </p:spPr>
        <p:txBody>
          <a:bodyPr>
            <a:normAutofit/>
          </a:bodyPr>
          <a:lstStyle/>
          <a:p>
            <a:pPr algn="ctr">
              <a:buNone/>
            </a:pPr>
            <a:r>
              <a:rPr lang="pl-PL" sz="2400" dirty="0"/>
              <a:t>Regularne spożywanie ryb jest szczególnie zalecane ze względu na zawarte w nich wysokowartościowe białka, wielokrotnie nienasycone kwasy tłuszczowe (omega-3) </a:t>
            </a:r>
            <a:endParaRPr lang="pl-PL" sz="2400" dirty="0" smtClean="0"/>
          </a:p>
          <a:p>
            <a:pPr algn="ctr">
              <a:buNone/>
            </a:pPr>
            <a:r>
              <a:rPr lang="pl-PL" sz="2400" dirty="0" smtClean="0"/>
              <a:t>oraz </a:t>
            </a:r>
            <a:r>
              <a:rPr lang="pl-PL" sz="2400" dirty="0"/>
              <a:t>witaminy D oraz B12. </a:t>
            </a:r>
            <a:endParaRPr lang="pl-PL" sz="2400" dirty="0" smtClean="0"/>
          </a:p>
          <a:p>
            <a:pPr algn="ctr">
              <a:buNone/>
            </a:pPr>
            <a:r>
              <a:rPr lang="pl-PL" sz="2400" dirty="0" smtClean="0"/>
              <a:t>Poza </a:t>
            </a:r>
            <a:r>
              <a:rPr lang="pl-PL" sz="2400" dirty="0"/>
              <a:t>tym ryby morskie zawierają </a:t>
            </a:r>
            <a:r>
              <a:rPr lang="pl-PL" sz="2400" dirty="0" smtClean="0"/>
              <a:t>cenny </a:t>
            </a:r>
            <a:r>
              <a:rPr lang="pl-PL" sz="2400" dirty="0"/>
              <a:t>dla zdrowia jod. </a:t>
            </a:r>
            <a:endParaRPr lang="pl-PL" sz="2400" dirty="0" smtClean="0"/>
          </a:p>
          <a:p>
            <a:pPr algn="ctr">
              <a:buNone/>
            </a:pPr>
            <a:endParaRPr lang="pl-PL" sz="2400" dirty="0" smtClean="0"/>
          </a:p>
          <a:p>
            <a:pPr algn="ctr">
              <a:buNone/>
            </a:pPr>
            <a:endParaRPr lang="pl-PL" sz="2400" dirty="0"/>
          </a:p>
        </p:txBody>
      </p:sp>
      <p:pic>
        <p:nvPicPr>
          <p:cNvPr id="18434" name="Picture 2" descr="Poradnia dietetyczna METAMORFOZA: Nowe korzyści z jedzenia ryb"/>
          <p:cNvPicPr>
            <a:picLocks noChangeAspect="1" noChangeArrowheads="1"/>
          </p:cNvPicPr>
          <p:nvPr/>
        </p:nvPicPr>
        <p:blipFill>
          <a:blip r:embed="rId2" cstate="print"/>
          <a:srcRect/>
          <a:stretch>
            <a:fillRect/>
          </a:stretch>
        </p:blipFill>
        <p:spPr bwMode="auto">
          <a:xfrm>
            <a:off x="3203848" y="3701474"/>
            <a:ext cx="3024336" cy="244366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ŚNIADANIE</a:t>
            </a:r>
            <a:endParaRPr lang="pl-PL" dirty="0"/>
          </a:p>
        </p:txBody>
      </p:sp>
      <p:sp>
        <p:nvSpPr>
          <p:cNvPr id="3" name="Symbol zastępczy zawartości 2"/>
          <p:cNvSpPr>
            <a:spLocks noGrp="1"/>
          </p:cNvSpPr>
          <p:nvPr>
            <p:ph idx="1"/>
          </p:nvPr>
        </p:nvSpPr>
        <p:spPr>
          <a:xfrm>
            <a:off x="467544" y="1268760"/>
            <a:ext cx="8229600" cy="2764904"/>
          </a:xfrm>
        </p:spPr>
        <p:txBody>
          <a:bodyPr>
            <a:normAutofit/>
          </a:bodyPr>
          <a:lstStyle/>
          <a:p>
            <a:pPr algn="ctr">
              <a:buNone/>
            </a:pPr>
            <a:r>
              <a:rPr lang="pl-PL" sz="2400" dirty="0"/>
              <a:t>To, co zjesz rano, będzie miało wpływ na cały dzień. Ilu z nas po przebudzenia wypija tylko kawę, bo na jedzenie nie ma czasu? Liczymy naiwnie, że filiżanka małej czarnej da nam energię na długie godziny pracy. To ogromny błąd. Nie popełniaj go, bo tylko sobie szkodzisz. W śniadaniu musi znaleźć się porcja węglowodanów i to najlepiej złożonych, o niskim indeksie </a:t>
            </a:r>
            <a:r>
              <a:rPr lang="pl-PL" sz="2400" dirty="0" err="1"/>
              <a:t>glikemicznym</a:t>
            </a:r>
            <a:r>
              <a:rPr lang="pl-PL" sz="2400" dirty="0"/>
              <a:t>. Nie zapomnij też o dobrym źródle </a:t>
            </a:r>
            <a:r>
              <a:rPr lang="pl-PL" sz="2400" dirty="0" smtClean="0"/>
              <a:t>białka.</a:t>
            </a:r>
            <a:endParaRPr lang="pl-PL" sz="2400" dirty="0"/>
          </a:p>
        </p:txBody>
      </p:sp>
      <p:sp>
        <p:nvSpPr>
          <p:cNvPr id="19458" name="AutoShape 2" descr="Co jeść na śniadanie? Pomysły na śniadanie - Bonavita.p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9460" name="AutoShape 4" descr="Co jeść na śniadanie? Pomysły na śniadanie - Bonavita.p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9462" name="AutoShape 6" descr="Co jeść na śniadanie? Pomysły na śniadanie - Bonavita.p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9464" name="Picture 8" descr="Fit Śniadanie - 5 Prostych Pomysłów (Szybkie i Zdrowe)"/>
          <p:cNvPicPr>
            <a:picLocks noChangeAspect="1" noChangeArrowheads="1"/>
          </p:cNvPicPr>
          <p:nvPr/>
        </p:nvPicPr>
        <p:blipFill>
          <a:blip r:embed="rId2" cstate="print"/>
          <a:srcRect/>
          <a:stretch>
            <a:fillRect/>
          </a:stretch>
        </p:blipFill>
        <p:spPr bwMode="auto">
          <a:xfrm>
            <a:off x="2483768" y="4005064"/>
            <a:ext cx="4824536" cy="242513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Kontroluj masę ciała</a:t>
            </a:r>
            <a:endParaRPr lang="pl-PL" b="1" dirty="0"/>
          </a:p>
        </p:txBody>
      </p:sp>
      <p:sp>
        <p:nvSpPr>
          <p:cNvPr id="3" name="Symbol zastępczy zawartości 2"/>
          <p:cNvSpPr>
            <a:spLocks noGrp="1"/>
          </p:cNvSpPr>
          <p:nvPr>
            <p:ph idx="1"/>
          </p:nvPr>
        </p:nvSpPr>
        <p:spPr>
          <a:xfrm>
            <a:off x="457200" y="1600201"/>
            <a:ext cx="8229600" cy="1828800"/>
          </a:xfrm>
        </p:spPr>
        <p:txBody>
          <a:bodyPr>
            <a:normAutofit/>
          </a:bodyPr>
          <a:lstStyle/>
          <a:p>
            <a:pPr algn="ctr">
              <a:buNone/>
            </a:pPr>
            <a:r>
              <a:rPr lang="pl-PL" sz="2800" dirty="0"/>
              <a:t>Nadwaga i otyłość to nie tylko problem estetyczny, ale choroba, będąca przyczyną innych chorób takich jak: cukrzyca, nadciśnienie tętnicze, choroby układu krążenia i wiele innych.</a:t>
            </a:r>
          </a:p>
        </p:txBody>
      </p:sp>
      <p:sp>
        <p:nvSpPr>
          <p:cNvPr id="21508" name="AutoShape 4" descr="Kontrola wagi kluczem do sukcesu - Buty Skle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21510" name="Picture 6" descr="Czy macie odwagę stanąć na wadze? Zasady właściwego ważenia się ..."/>
          <p:cNvPicPr>
            <a:picLocks noChangeAspect="1" noChangeArrowheads="1"/>
          </p:cNvPicPr>
          <p:nvPr/>
        </p:nvPicPr>
        <p:blipFill>
          <a:blip r:embed="rId2" cstate="print"/>
          <a:srcRect/>
          <a:stretch>
            <a:fillRect/>
          </a:stretch>
        </p:blipFill>
        <p:spPr bwMode="auto">
          <a:xfrm>
            <a:off x="2051720" y="3501008"/>
            <a:ext cx="5184576" cy="291760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Produkty zbożowe</a:t>
            </a:r>
            <a:endParaRPr lang="pl-PL" b="1" dirty="0"/>
          </a:p>
        </p:txBody>
      </p:sp>
      <p:sp>
        <p:nvSpPr>
          <p:cNvPr id="3" name="Symbol zastępczy zawartości 2"/>
          <p:cNvSpPr>
            <a:spLocks noGrp="1"/>
          </p:cNvSpPr>
          <p:nvPr>
            <p:ph idx="1"/>
          </p:nvPr>
        </p:nvSpPr>
        <p:spPr>
          <a:xfrm>
            <a:off x="467544" y="1196752"/>
            <a:ext cx="8229600" cy="2332856"/>
          </a:xfrm>
        </p:spPr>
        <p:txBody>
          <a:bodyPr>
            <a:normAutofit/>
          </a:bodyPr>
          <a:lstStyle/>
          <a:p>
            <a:pPr algn="ctr">
              <a:buNone/>
            </a:pPr>
            <a:r>
              <a:rPr lang="pl-PL" sz="2400" dirty="0"/>
              <a:t>Produkty zbożowe powinny stanowić podstawowe źródło energii w diecie człowieka. Produkty te dostarczają węglowodanów złożonych, błonnika pokarmowego oraz białka roślinnego. </a:t>
            </a:r>
            <a:r>
              <a:rPr lang="pl-PL" sz="2400" dirty="0" smtClean="0"/>
              <a:t>                 Z </a:t>
            </a:r>
            <a:r>
              <a:rPr lang="pl-PL" sz="2400" dirty="0"/>
              <a:t>witamin zawierają przede wszystkim witaminy z grupy B oraz witaminę E. Dostarczają również składników mineralnych takich jak: żelazo, miedź, magnez, cynk oraz potas i fosfor.</a:t>
            </a:r>
          </a:p>
        </p:txBody>
      </p:sp>
      <p:sp>
        <p:nvSpPr>
          <p:cNvPr id="22530" name="AutoShape 2" descr="Jakie wybierać zdrowe produkty zbożowe? Narodowe Centrum Edukacji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2532" name="AutoShape 4" descr="Jakie wybierać zdrowe produkty zbożowe? Narodowe Centrum Edukacji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22534" name="Picture 6" descr="Jakie wybierać zdrowe produkty zbożowe? Narodowe Centrum Edukacji ..."/>
          <p:cNvPicPr>
            <a:picLocks noChangeAspect="1" noChangeArrowheads="1"/>
          </p:cNvPicPr>
          <p:nvPr/>
        </p:nvPicPr>
        <p:blipFill>
          <a:blip r:embed="rId2" cstate="print"/>
          <a:srcRect/>
          <a:stretch>
            <a:fillRect/>
          </a:stretch>
        </p:blipFill>
        <p:spPr bwMode="auto">
          <a:xfrm>
            <a:off x="2555776" y="3501008"/>
            <a:ext cx="4392488" cy="2906363"/>
          </a:xfrm>
          <a:prstGeom prst="rect">
            <a:avLst/>
          </a:prstGeom>
          <a:noFill/>
        </p:spPr>
      </p:pic>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31</TotalTime>
  <Words>315</Words>
  <Application>Microsoft Office PowerPoint</Application>
  <PresentationFormat>Pokaz na ekranie (4:3)</PresentationFormat>
  <Paragraphs>26</Paragraphs>
  <Slides>11</Slides>
  <Notes>0</Notes>
  <HiddenSlides>0</HiddenSlides>
  <MMClips>0</MMClips>
  <ScaleCrop>false</ScaleCrop>
  <HeadingPairs>
    <vt:vector size="4" baseType="variant">
      <vt:variant>
        <vt:lpstr>Motyw</vt:lpstr>
      </vt:variant>
      <vt:variant>
        <vt:i4>1</vt:i4>
      </vt:variant>
      <vt:variant>
        <vt:lpstr>Tytuły slajdów</vt:lpstr>
      </vt:variant>
      <vt:variant>
        <vt:i4>11</vt:i4>
      </vt:variant>
    </vt:vector>
  </HeadingPairs>
  <TitlesOfParts>
    <vt:vector size="12" baseType="lpstr">
      <vt:lpstr>Motyw pakietu Office</vt:lpstr>
      <vt:lpstr>ZDROWE ODŻYWIANIE</vt:lpstr>
      <vt:lpstr>PIRAMIDA  ŻYWIENIA</vt:lpstr>
      <vt:lpstr>DUŻO  WODY</vt:lpstr>
      <vt:lpstr>Redukcja ilości spożywanych tłuszczy</vt:lpstr>
      <vt:lpstr>Dużo warzyw i owoców</vt:lpstr>
      <vt:lpstr>Ryby raz w tygodniu</vt:lpstr>
      <vt:lpstr>ŚNIADANIE</vt:lpstr>
      <vt:lpstr>Kontroluj masę ciała</vt:lpstr>
      <vt:lpstr>Produkty zbożowe</vt:lpstr>
      <vt:lpstr>Kolacja</vt:lpstr>
      <vt:lpstr>Kilka ważnych zasad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ZDROWE ODŻYWIANIE</dc:title>
  <dc:creator>lenovo</dc:creator>
  <cp:lastModifiedBy>lenovo</cp:lastModifiedBy>
  <cp:revision>4</cp:revision>
  <dcterms:created xsi:type="dcterms:W3CDTF">2020-05-04T06:30:09Z</dcterms:created>
  <dcterms:modified xsi:type="dcterms:W3CDTF">2020-05-04T07:01:38Z</dcterms:modified>
</cp:coreProperties>
</file>